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0" r:id="rId2"/>
    <p:sldId id="256" r:id="rId3"/>
    <p:sldId id="267" r:id="rId4"/>
    <p:sldId id="261" r:id="rId5"/>
    <p:sldId id="268" r:id="rId6"/>
    <p:sldId id="269" r:id="rId7"/>
    <p:sldId id="274" r:id="rId8"/>
    <p:sldId id="270" r:id="rId9"/>
    <p:sldId id="271" r:id="rId10"/>
    <p:sldId id="273" r:id="rId11"/>
    <p:sldId id="272" r:id="rId12"/>
    <p:sldId id="25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EEF"/>
    <a:srgbClr val="EAEFF7"/>
    <a:srgbClr val="2E75B6"/>
    <a:srgbClr val="87B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2" autoAdjust="0"/>
    <p:restoredTop sz="77250" autoAdjust="0"/>
  </p:normalViewPr>
  <p:slideViewPr>
    <p:cSldViewPr snapToGrid="0">
      <p:cViewPr varScale="1">
        <p:scale>
          <a:sx n="66" d="100"/>
          <a:sy n="66" d="100"/>
        </p:scale>
        <p:origin x="11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6A10730-4F55-4444-9B1E-087709BAE2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F165A0-223B-4B1F-85CA-CEB6E0F275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010EE-A946-48AF-934E-3759AC5A4C73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B6D032-F0CC-4251-AFE2-4338D3C40E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74C245-D99A-405B-9BE8-E59D01ECD1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07E21-4626-426B-9109-F74D77C3C5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715492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F0B01-2A90-45B6-A21A-6240D4B7A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942725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</a:t>
            </a:r>
            <a:r>
              <a:rPr lang="en-US" altLang="ko-KR" dirty="0"/>
              <a:t>8</a:t>
            </a:r>
            <a:r>
              <a:rPr lang="ko-KR" altLang="en-US" dirty="0"/>
              <a:t>조 팔색조조의 발표를 맡은 팀장 컴퓨터학부 </a:t>
            </a:r>
            <a:r>
              <a:rPr lang="en-US" altLang="ko-KR" dirty="0"/>
              <a:t>11</a:t>
            </a:r>
            <a:r>
              <a:rPr lang="ko-KR" altLang="en-US" dirty="0"/>
              <a:t>학번 박동진입니다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조원은 </a:t>
            </a:r>
            <a:r>
              <a:rPr lang="en-US" altLang="ko-KR" dirty="0"/>
              <a:t>11</a:t>
            </a:r>
            <a:r>
              <a:rPr lang="ko-KR" altLang="en-US" dirty="0"/>
              <a:t>학번 </a:t>
            </a:r>
            <a:r>
              <a:rPr lang="ko-KR" altLang="en-US" dirty="0" err="1"/>
              <a:t>김욱휘학우</a:t>
            </a:r>
            <a:r>
              <a:rPr lang="en-US" altLang="ko-KR" dirty="0"/>
              <a:t>, 11</a:t>
            </a:r>
            <a:r>
              <a:rPr lang="ko-KR" altLang="en-US" dirty="0"/>
              <a:t>학번 </a:t>
            </a:r>
            <a:r>
              <a:rPr lang="ko-KR" altLang="en-US" dirty="0" err="1"/>
              <a:t>이재운학우</a:t>
            </a:r>
            <a:r>
              <a:rPr lang="en-US" altLang="ko-KR" dirty="0"/>
              <a:t>, 12</a:t>
            </a:r>
            <a:r>
              <a:rPr lang="ko-KR" altLang="en-US" dirty="0"/>
              <a:t>학번 </a:t>
            </a:r>
            <a:r>
              <a:rPr lang="ko-KR" altLang="en-US" dirty="0" err="1"/>
              <a:t>권준형</a:t>
            </a:r>
            <a:r>
              <a:rPr lang="ko-KR" altLang="en-US" dirty="0"/>
              <a:t> 학우로 구성되어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308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차례 소개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256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시중에 판매되고 있는 </a:t>
            </a:r>
            <a:r>
              <a:rPr lang="en-US" altLang="ko-KR" dirty="0"/>
              <a:t>3</a:t>
            </a:r>
            <a:r>
              <a:rPr lang="ko-KR" altLang="en-US" dirty="0"/>
              <a:t>차원 스캐너의는 레이저와 프로젝터를 통해 패턴광을 투과한다</a:t>
            </a:r>
            <a:r>
              <a:rPr lang="en-US" altLang="ko-KR" dirty="0"/>
              <a:t>. </a:t>
            </a:r>
            <a:r>
              <a:rPr lang="ko-KR" altLang="en-US" dirty="0"/>
              <a:t>이 패턴광을 카메라로 획득 대상의 </a:t>
            </a:r>
            <a:r>
              <a:rPr lang="en-US" altLang="ko-KR" dirty="0"/>
              <a:t>3</a:t>
            </a:r>
            <a:r>
              <a:rPr lang="ko-KR" altLang="en-US" dirty="0"/>
              <a:t>차원 정보를 컴퓨터데이터로 변환한다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레이저와 카메라가 대상을 포착할 수 있는 최소 거리는 </a:t>
            </a:r>
            <a:r>
              <a:rPr lang="en-US" altLang="ko-KR" dirty="0"/>
              <a:t>0.3~0.5M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즉 대상과 스캐너 사이에 최소 </a:t>
            </a:r>
            <a:r>
              <a:rPr lang="en-US" altLang="ko-KR" dirty="0"/>
              <a:t>0.3M</a:t>
            </a:r>
            <a:r>
              <a:rPr lang="ko-KR" altLang="en-US" dirty="0"/>
              <a:t>의 공간이 필요하다는 뜻이고 이로 인해 </a:t>
            </a:r>
            <a:r>
              <a:rPr lang="en-US" altLang="ko-KR" dirty="0"/>
              <a:t>3D </a:t>
            </a:r>
            <a:r>
              <a:rPr lang="ko-KR" altLang="en-US" dirty="0"/>
              <a:t>스캐너의</a:t>
            </a:r>
            <a:endParaRPr lang="en-US" altLang="ko-KR" dirty="0"/>
          </a:p>
          <a:p>
            <a:r>
              <a:rPr lang="ko-KR" altLang="en-US" dirty="0"/>
              <a:t>소형화가 어렵고 가격경쟁에 있어 문제에 직면한다</a:t>
            </a:r>
            <a:r>
              <a:rPr lang="en-US" altLang="ko-KR" dirty="0"/>
              <a:t>. </a:t>
            </a:r>
            <a:r>
              <a:rPr lang="ko-KR" altLang="en-US" dirty="0"/>
              <a:t>물체를 </a:t>
            </a:r>
            <a:r>
              <a:rPr lang="ko-KR" altLang="en-US" dirty="0" err="1"/>
              <a:t>스캐닝하는</a:t>
            </a:r>
            <a:r>
              <a:rPr lang="ko-KR" altLang="en-US" dirty="0"/>
              <a:t> 경우에 바닥면을 </a:t>
            </a:r>
            <a:r>
              <a:rPr lang="ko-KR" altLang="en-US" dirty="0" err="1"/>
              <a:t>읽어오기</a:t>
            </a:r>
            <a:r>
              <a:rPr lang="ko-KR" altLang="en-US" dirty="0"/>
              <a:t> 위해서 제품을 뒤집거나 눕혀야 하는 불편함이 발생한다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 </a:t>
            </a:r>
            <a:r>
              <a:rPr lang="ko-KR" altLang="en-US" dirty="0" err="1"/>
              <a:t>바닥면</a:t>
            </a:r>
            <a:r>
              <a:rPr lang="ko-KR" altLang="en-US" dirty="0"/>
              <a:t> 스캐너는 물체와 최소 </a:t>
            </a:r>
            <a:r>
              <a:rPr lang="en-US" altLang="ko-KR" dirty="0"/>
              <a:t>0.3M </a:t>
            </a:r>
            <a:r>
              <a:rPr lang="ko-KR" altLang="en-US" dirty="0"/>
              <a:t>떨어져 있어야 한다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3</a:t>
            </a:r>
            <a:r>
              <a:rPr lang="ko-KR" altLang="en-US" dirty="0"/>
              <a:t>차원 스캐너의 소형화를 어렵게 만든다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우리는 </a:t>
            </a:r>
            <a:r>
              <a:rPr lang="en-US" altLang="ko-KR" dirty="0"/>
              <a:t>RP</a:t>
            </a:r>
            <a:r>
              <a:rPr lang="ko-KR" altLang="en-US" dirty="0"/>
              <a:t>라이다 장비와 광학거울</a:t>
            </a:r>
            <a:r>
              <a:rPr lang="en-US" altLang="ko-KR" dirty="0"/>
              <a:t>, Linear stage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통해 제품의 바닥을 </a:t>
            </a:r>
            <a:r>
              <a:rPr lang="ko-KR" altLang="en-US" dirty="0" err="1"/>
              <a:t>스캐닝할</a:t>
            </a:r>
            <a:r>
              <a:rPr lang="ko-KR" altLang="en-US" dirty="0"/>
              <a:t> 수 있는 평판형 </a:t>
            </a:r>
            <a:r>
              <a:rPr lang="en-US" altLang="ko-KR" dirty="0"/>
              <a:t>3</a:t>
            </a:r>
            <a:r>
              <a:rPr lang="ko-KR" altLang="en-US" dirty="0"/>
              <a:t>차원 스캐너를 제작할 것이며</a:t>
            </a:r>
            <a:r>
              <a:rPr lang="en-US" altLang="ko-KR" dirty="0"/>
              <a:t>, </a:t>
            </a:r>
            <a:r>
              <a:rPr lang="ko-KR" altLang="en-US" dirty="0"/>
              <a:t>위 그림과 같은 덩치가 큰</a:t>
            </a:r>
            <a:endParaRPr lang="en-US" altLang="ko-KR" dirty="0"/>
          </a:p>
          <a:p>
            <a:r>
              <a:rPr lang="ko-KR" altLang="en-US" dirty="0"/>
              <a:t>제품이 아니라</a:t>
            </a:r>
            <a:r>
              <a:rPr lang="en-US" altLang="ko-KR" dirty="0"/>
              <a:t>, 2D</a:t>
            </a:r>
            <a:r>
              <a:rPr lang="ko-KR" altLang="en-US" dirty="0"/>
              <a:t>스캐너 크기로 부피를 획기적으로 줄일 수 있다</a:t>
            </a:r>
            <a:r>
              <a:rPr lang="en-US" altLang="ko-KR" dirty="0"/>
              <a:t>. 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898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그래서 우리는 다음과 같은 디자인의 평판형 </a:t>
            </a:r>
            <a:r>
              <a:rPr lang="en-US" altLang="ko-KR" dirty="0"/>
              <a:t>3</a:t>
            </a:r>
            <a:r>
              <a:rPr lang="ko-KR" altLang="en-US" dirty="0"/>
              <a:t>차원 스캐너를 제안하는 바이다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781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프로젝트의 구성도는 보시는 그림과 같습니다</a:t>
            </a:r>
            <a:r>
              <a:rPr lang="en-US" altLang="ko-KR" dirty="0"/>
              <a:t>. RP</a:t>
            </a:r>
            <a:r>
              <a:rPr lang="ko-KR" altLang="en-US" dirty="0" err="1"/>
              <a:t>라이다장비</a:t>
            </a:r>
            <a:r>
              <a:rPr lang="en-US" altLang="ko-KR" dirty="0"/>
              <a:t>, </a:t>
            </a:r>
            <a:r>
              <a:rPr lang="ko-KR" altLang="en-US" dirty="0" err="1"/>
              <a:t>리니어스테이지</a:t>
            </a:r>
            <a:r>
              <a:rPr lang="en-US" altLang="ko-KR" dirty="0"/>
              <a:t>, </a:t>
            </a:r>
            <a:r>
              <a:rPr lang="ko-KR" altLang="en-US" dirty="0"/>
              <a:t>광학거울</a:t>
            </a:r>
            <a:r>
              <a:rPr lang="en-US" altLang="ko-KR" dirty="0"/>
              <a:t>, </a:t>
            </a:r>
            <a:r>
              <a:rPr lang="ko-KR" altLang="en-US" dirty="0" err="1"/>
              <a:t>모터컨트롤러</a:t>
            </a:r>
            <a:r>
              <a:rPr lang="en-US" altLang="ko-KR" dirty="0"/>
              <a:t>, </a:t>
            </a:r>
            <a:r>
              <a:rPr lang="ko-KR" altLang="en-US" dirty="0"/>
              <a:t>제어 및 결과산출 </a:t>
            </a:r>
            <a:r>
              <a:rPr lang="en-US" altLang="ko-KR" dirty="0"/>
              <a:t>PC</a:t>
            </a:r>
            <a:r>
              <a:rPr lang="ko-KR" altLang="en-US" dirty="0"/>
              <a:t>로 구성되어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RP</a:t>
            </a:r>
            <a:r>
              <a:rPr lang="ko-KR" altLang="en-US" dirty="0"/>
              <a:t>라이다는 기존 카메라 스캐너와 달리 </a:t>
            </a:r>
            <a:r>
              <a:rPr lang="ko-KR" altLang="en-US" dirty="0" err="1"/>
              <a:t>대상을읽는데</a:t>
            </a:r>
            <a:r>
              <a:rPr lang="ko-KR" altLang="en-US" dirty="0"/>
              <a:t> 필요한 최소 초점거리가 </a:t>
            </a:r>
            <a:r>
              <a:rPr lang="en-US" altLang="ko-KR" dirty="0"/>
              <a:t>0.15M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이 라이다 장비를 고정하고</a:t>
            </a:r>
            <a:r>
              <a:rPr lang="en-US" altLang="ko-KR" dirty="0"/>
              <a:t>, </a:t>
            </a:r>
            <a:r>
              <a:rPr lang="ko-KR" altLang="en-US" dirty="0"/>
              <a:t>광학거울을 좌우로 이동하며 물체의 바닥을 </a:t>
            </a:r>
            <a:endParaRPr lang="en-US" altLang="ko-KR" dirty="0"/>
          </a:p>
          <a:p>
            <a:r>
              <a:rPr lang="ko-KR" altLang="en-US" dirty="0"/>
              <a:t>스캐닝한다면 거울을 통해 반사된 정보를 읽어와 </a:t>
            </a:r>
            <a:r>
              <a:rPr lang="en-US" altLang="ko-KR" dirty="0"/>
              <a:t>RP</a:t>
            </a:r>
            <a:r>
              <a:rPr lang="ko-KR" altLang="en-US" dirty="0"/>
              <a:t>라이더의 최소 초점거리인 </a:t>
            </a:r>
            <a:r>
              <a:rPr lang="en-US" altLang="ko-KR" dirty="0"/>
              <a:t>0.15M</a:t>
            </a:r>
            <a:r>
              <a:rPr lang="ko-KR" altLang="en-US" dirty="0"/>
              <a:t>를 극복하고 스캐너의 높이를 낮출 수 있어 </a:t>
            </a:r>
            <a:r>
              <a:rPr lang="en-US" altLang="ko-KR" dirty="0"/>
              <a:t>3</a:t>
            </a:r>
            <a:r>
              <a:rPr lang="ko-KR" altLang="en-US" dirty="0"/>
              <a:t>차원 스캐너의</a:t>
            </a:r>
            <a:endParaRPr lang="en-US" altLang="ko-KR" dirty="0"/>
          </a:p>
          <a:p>
            <a:r>
              <a:rPr lang="ko-KR" altLang="en-US" dirty="0"/>
              <a:t>소형화가 가능해집니다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153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드는 예시는 발을 스캔하는 하는 것입니다</a:t>
            </a:r>
            <a:r>
              <a:rPr lang="en-US" altLang="ko-KR" dirty="0"/>
              <a:t>. </a:t>
            </a:r>
            <a:r>
              <a:rPr lang="ko-KR" altLang="en-US" dirty="0"/>
              <a:t>발 사이즈를 스캐닝</a:t>
            </a:r>
            <a:r>
              <a:rPr lang="en-US" altLang="ko-KR" dirty="0"/>
              <a:t>, </a:t>
            </a:r>
            <a:r>
              <a:rPr lang="ko-KR" altLang="en-US" dirty="0"/>
              <a:t>정확한 자신의 발사이즈를 </a:t>
            </a:r>
            <a:r>
              <a:rPr lang="en-US" altLang="ko-KR" dirty="0" err="1"/>
              <a:t>DataBase</a:t>
            </a:r>
            <a:r>
              <a:rPr lang="ko-KR" altLang="en-US" dirty="0"/>
              <a:t>에 저장</a:t>
            </a:r>
            <a:endParaRPr lang="en-US" altLang="ko-KR" dirty="0"/>
          </a:p>
          <a:p>
            <a:r>
              <a:rPr lang="ko-KR" altLang="en-US" dirty="0"/>
              <a:t>하여 온</a:t>
            </a:r>
            <a:r>
              <a:rPr lang="en-US" altLang="ko-KR" dirty="0"/>
              <a:t>/</a:t>
            </a:r>
            <a:r>
              <a:rPr lang="ko-KR" altLang="en-US" dirty="0"/>
              <a:t>오프라인제품 </a:t>
            </a:r>
            <a:r>
              <a:rPr lang="ko-KR" altLang="en-US" dirty="0" err="1"/>
              <a:t>구매시</a:t>
            </a:r>
            <a:r>
              <a:rPr lang="ko-KR" altLang="en-US" dirty="0"/>
              <a:t> 정확한 사이즈의 신발 구매를 하거나 맞춤신발</a:t>
            </a:r>
            <a:r>
              <a:rPr lang="en-US" altLang="ko-KR" dirty="0"/>
              <a:t>, </a:t>
            </a:r>
            <a:r>
              <a:rPr lang="ko-KR" altLang="en-US" dirty="0" err="1"/>
              <a:t>깔창</a:t>
            </a:r>
            <a:r>
              <a:rPr lang="ko-KR" altLang="en-US" dirty="0"/>
              <a:t> 제작에 이용할 수 있는</a:t>
            </a:r>
            <a:endParaRPr lang="en-US" altLang="ko-KR" dirty="0"/>
          </a:p>
          <a:p>
            <a:r>
              <a:rPr lang="ko-KR" altLang="en-US" dirty="0"/>
              <a:t>자료로 쓰일 수 있습니다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236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</a:t>
            </a:r>
            <a:r>
              <a:rPr lang="en-US" altLang="ko-KR" dirty="0"/>
              <a:t>Plan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57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213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0AC6309-87C5-4790-8D4B-879CC7C61300}" type="datetime1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0B01-2A90-45B6-A21A-6240D4B7A61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25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461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495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89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97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5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6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182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41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045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717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226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CD8C8-9334-408A-9C66-B43E6F2BFC44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4BC55-CC86-477B-A53C-868377DE7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139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NPYFDYzYfAw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559474" y="2254685"/>
            <a:ext cx="3156559" cy="2880987"/>
          </a:xfrm>
          <a:prstGeom prst="rect">
            <a:avLst/>
          </a:prstGeom>
          <a:noFill/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955375" y="2538770"/>
            <a:ext cx="23647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41719C"/>
                </a:solidFill>
                <a:latin typeface="Bernard MT Condensed" panose="02050806060905020404" pitchFamily="18" charset="0"/>
                <a:ea typeface="a옛날목욕탕B" panose="02020600000000000000" pitchFamily="18" charset="-127"/>
              </a:rPr>
              <a:t>Flat-plate</a:t>
            </a:r>
          </a:p>
          <a:p>
            <a:pPr algn="ctr"/>
            <a:r>
              <a:rPr lang="en-US" altLang="ko-KR" sz="3600" dirty="0">
                <a:solidFill>
                  <a:srgbClr val="41719C"/>
                </a:solidFill>
                <a:latin typeface="Bernard MT Condensed" panose="02050806060905020404" pitchFamily="18" charset="0"/>
                <a:ea typeface="a옛날목욕탕B" panose="02020600000000000000" pitchFamily="18" charset="-127"/>
              </a:rPr>
              <a:t>3D Scanning</a:t>
            </a:r>
          </a:p>
          <a:p>
            <a:pPr algn="ctr"/>
            <a:r>
              <a:rPr lang="en-US" altLang="ko-KR" sz="2400" dirty="0">
                <a:solidFill>
                  <a:srgbClr val="41719C"/>
                </a:solidFill>
                <a:latin typeface="Bernard MT Condensed" panose="02050806060905020404" pitchFamily="18" charset="0"/>
                <a:ea typeface="a옛날목욕탕B" panose="02020600000000000000" pitchFamily="18" charset="-127"/>
              </a:rPr>
              <a:t>by</a:t>
            </a:r>
          </a:p>
          <a:p>
            <a:pPr algn="ctr"/>
            <a:r>
              <a:rPr lang="ko-KR" altLang="en-US" sz="4800" dirty="0">
                <a:solidFill>
                  <a:srgbClr val="41719C"/>
                </a:solidFill>
                <a:latin typeface="Impact" panose="020B0806030902050204" pitchFamily="34" charset="0"/>
                <a:ea typeface="a옛날목욕탕B" panose="02020600000000000000" pitchFamily="18" charset="-127"/>
              </a:rPr>
              <a:t>팔색조</a:t>
            </a:r>
            <a:endParaRPr lang="en-US" altLang="ko-KR" sz="6000" dirty="0">
              <a:solidFill>
                <a:srgbClr val="41719C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884371" y="5512521"/>
            <a:ext cx="2031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팀장</a:t>
            </a:r>
            <a:r>
              <a:rPr lang="en-US" altLang="ko-KR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	</a:t>
            </a:r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박동진</a:t>
            </a:r>
            <a:endParaRPr lang="en-US" altLang="ko-KR" sz="1400" dirty="0">
              <a:solidFill>
                <a:srgbClr val="41719C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  <a:p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팀원</a:t>
            </a:r>
            <a:r>
              <a:rPr lang="en-US" altLang="ko-KR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	</a:t>
            </a:r>
            <a:r>
              <a:rPr lang="ko-KR" altLang="en-US" sz="1400" dirty="0" err="1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김욱휘</a:t>
            </a:r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endParaRPr lang="en-US" altLang="ko-KR" sz="1400" dirty="0">
              <a:solidFill>
                <a:srgbClr val="41719C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  <a:p>
            <a:r>
              <a:rPr lang="en-US" altLang="ko-KR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	</a:t>
            </a:r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이재운</a:t>
            </a:r>
            <a:r>
              <a:rPr lang="en-US" altLang="ko-KR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	</a:t>
            </a:r>
          </a:p>
          <a:p>
            <a:r>
              <a:rPr lang="en-US" altLang="ko-KR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	</a:t>
            </a:r>
            <a:r>
              <a:rPr lang="ko-KR" altLang="en-US" sz="1400" dirty="0">
                <a:solidFill>
                  <a:srgbClr val="41719C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권준현</a:t>
            </a:r>
            <a:endParaRPr lang="en-US" altLang="ko-KR" sz="1400" dirty="0">
              <a:solidFill>
                <a:srgbClr val="41719C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8740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66047" y="901700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INDEX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2062440"/>
            <a:ext cx="12700" cy="3296960"/>
          </a:xfrm>
          <a:prstGeom prst="line">
            <a:avLst/>
          </a:prstGeom>
          <a:ln w="28575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66047" y="1912560"/>
            <a:ext cx="31495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01      TOPIC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02     PROGRESS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03     PLAN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04     Q&amp;A</a:t>
            </a:r>
            <a:endParaRPr lang="ko-KR" altLang="en-US" dirty="0">
              <a:solidFill>
                <a:srgbClr val="2E75B6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A5D8C16-B75C-4332-9B77-75199C8474D5}"/>
              </a:ext>
            </a:extLst>
          </p:cNvPr>
          <p:cNvSpPr/>
          <p:nvPr/>
        </p:nvSpPr>
        <p:spPr>
          <a:xfrm>
            <a:off x="4390768" y="1595233"/>
            <a:ext cx="3624647" cy="314980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Flat-Plate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3D Scanning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Machine</a:t>
            </a:r>
            <a:endParaRPr lang="ko-KR" altLang="en-US" dirty="0">
              <a:solidFill>
                <a:schemeClr val="bg1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971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96281" y="2207783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dirty="0">
                <a:solidFill>
                  <a:schemeClr val="accent1">
                    <a:lumMod val="75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Q </a:t>
            </a:r>
            <a:r>
              <a:rPr lang="en-US" altLang="ko-KR" sz="9000" dirty="0">
                <a:solidFill>
                  <a:schemeClr val="accent1">
                    <a:lumMod val="75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&amp;</a:t>
            </a:r>
            <a:r>
              <a:rPr lang="en-US" altLang="ko-KR" sz="12000" dirty="0">
                <a:solidFill>
                  <a:schemeClr val="accent1">
                    <a:lumMod val="75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 A</a:t>
            </a:r>
            <a:endParaRPr lang="ko-KR" altLang="en-US" sz="12000" dirty="0">
              <a:solidFill>
                <a:schemeClr val="accent1">
                  <a:lumMod val="75000"/>
                </a:schemeClr>
              </a:solidFill>
              <a:latin typeface="양재깨비체B" panose="02020603020101020101" pitchFamily="18" charset="-127"/>
              <a:ea typeface="양재깨비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674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43397" y="2621671"/>
            <a:ext cx="56653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accent1">
                    <a:lumMod val="75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THANK YOU</a:t>
            </a:r>
            <a:endParaRPr lang="ko-KR" altLang="en-US" sz="8000" dirty="0">
              <a:solidFill>
                <a:schemeClr val="accent1">
                  <a:lumMod val="75000"/>
                </a:schemeClr>
              </a:solidFill>
              <a:latin typeface="양재깨비체B" panose="02020603020101020101" pitchFamily="18" charset="-127"/>
              <a:ea typeface="양재깨비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633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66047" y="901700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INDEX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390768" y="1595060"/>
            <a:ext cx="3624647" cy="3149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Flat-Plate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3D Scanning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Machine</a:t>
            </a:r>
            <a:endParaRPr lang="ko-KR" altLang="en-US" dirty="0">
              <a:solidFill>
                <a:schemeClr val="bg1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2062440"/>
            <a:ext cx="12700" cy="3296960"/>
          </a:xfrm>
          <a:prstGeom prst="line">
            <a:avLst/>
          </a:prstGeom>
          <a:ln w="28575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66047" y="1912560"/>
            <a:ext cx="31495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01     TOPIC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02     PROGRESS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03     PLAN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04     Q&amp;A</a:t>
            </a:r>
            <a:endParaRPr lang="ko-KR" altLang="en-US" dirty="0">
              <a:solidFill>
                <a:srgbClr val="2E75B6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57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66047" y="901700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INDEX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2062440"/>
            <a:ext cx="12700" cy="3296960"/>
          </a:xfrm>
          <a:prstGeom prst="line">
            <a:avLst/>
          </a:prstGeom>
          <a:ln w="28575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66047" y="1912560"/>
            <a:ext cx="31495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01     TOPIC</a:t>
            </a:r>
            <a:endParaRPr lang="en-US" altLang="ko-KR" dirty="0">
              <a:solidFill>
                <a:srgbClr val="2E75B6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02     PROGRESS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03     PLAN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04     Q&amp;A</a:t>
            </a:r>
            <a:endParaRPr lang="ko-KR" altLang="en-US" dirty="0">
              <a:solidFill>
                <a:srgbClr val="2E75B6">
                  <a:alpha val="30000"/>
                </a:srgb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9BE7F9-EC15-4EA7-B289-BD3BD53AE283}"/>
              </a:ext>
            </a:extLst>
          </p:cNvPr>
          <p:cNvSpPr/>
          <p:nvPr/>
        </p:nvSpPr>
        <p:spPr>
          <a:xfrm>
            <a:off x="4390768" y="1595233"/>
            <a:ext cx="3624647" cy="314980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Flat-Plate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3D Scanning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Machine</a:t>
            </a:r>
            <a:endParaRPr lang="ko-KR" altLang="en-US" dirty="0">
              <a:solidFill>
                <a:schemeClr val="bg1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3918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3708400" y="999069"/>
            <a:ext cx="0" cy="46397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6367" y="1219470"/>
            <a:ext cx="2826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Why We Need It?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6" y="1219470"/>
            <a:ext cx="427442" cy="42744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0529" y="1219470"/>
            <a:ext cx="4253886" cy="423963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855487" y="203044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Purpose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64365" y="3296802"/>
            <a:ext cx="1120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Usage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855486" y="447229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Limitations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sp>
        <p:nvSpPr>
          <p:cNvPr id="3" name="직사각형 2">
            <a:hlinkClick r:id="rId5"/>
            <a:extLst>
              <a:ext uri="{FF2B5EF4-FFF2-40B4-BE49-F238E27FC236}">
                <a16:creationId xmlns:a16="http://schemas.microsoft.com/office/drawing/2014/main" id="{EA1C4602-7552-4A95-9A92-A441C3873BC8}"/>
              </a:ext>
            </a:extLst>
          </p:cNvPr>
          <p:cNvSpPr/>
          <p:nvPr/>
        </p:nvSpPr>
        <p:spPr>
          <a:xfrm>
            <a:off x="6857023" y="-39859"/>
            <a:ext cx="5412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https://www.youtube.com/watch?v=NPYFDYzYfAw</a:t>
            </a:r>
          </a:p>
        </p:txBody>
      </p:sp>
    </p:spTree>
    <p:extLst>
      <p:ext uri="{BB962C8B-B14F-4D97-AF65-F5344CB8AC3E}">
        <p14:creationId xmlns:p14="http://schemas.microsoft.com/office/powerpoint/2010/main" val="285590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66047" y="901700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INDEX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2062440"/>
            <a:ext cx="12700" cy="3296960"/>
          </a:xfrm>
          <a:prstGeom prst="line">
            <a:avLst/>
          </a:prstGeom>
          <a:ln w="28575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66047" y="1912560"/>
            <a:ext cx="31495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01      TOPIC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02     PROGRESS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03     PLAN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04     Q&amp;A</a:t>
            </a:r>
            <a:endParaRPr lang="ko-KR" altLang="en-US" dirty="0">
              <a:solidFill>
                <a:srgbClr val="2E75B6">
                  <a:alpha val="30000"/>
                </a:srgb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BB03DD4-7507-4701-A8F0-F4696220C095}"/>
              </a:ext>
            </a:extLst>
          </p:cNvPr>
          <p:cNvSpPr/>
          <p:nvPr/>
        </p:nvSpPr>
        <p:spPr>
          <a:xfrm>
            <a:off x="4390768" y="1595233"/>
            <a:ext cx="3624647" cy="314980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Flat-Plate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3D Scanning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Machine</a:t>
            </a:r>
            <a:endParaRPr lang="ko-KR" altLang="en-US" dirty="0">
              <a:solidFill>
                <a:schemeClr val="bg1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453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3708400" y="999069"/>
            <a:ext cx="0" cy="46397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6367" y="1219470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Design &amp; Layout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6" y="1219470"/>
            <a:ext cx="427442" cy="427442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3997838" y="590846"/>
            <a:ext cx="7405344" cy="5753852"/>
            <a:chOff x="71494" y="-223517"/>
            <a:chExt cx="11320406" cy="6843894"/>
          </a:xfrm>
        </p:grpSpPr>
        <p:grpSp>
          <p:nvGrpSpPr>
            <p:cNvPr id="12" name="그룹 11"/>
            <p:cNvGrpSpPr/>
            <p:nvPr/>
          </p:nvGrpSpPr>
          <p:grpSpPr>
            <a:xfrm>
              <a:off x="1150351" y="-223517"/>
              <a:ext cx="10241549" cy="6843894"/>
              <a:chOff x="1150351" y="-223517"/>
              <a:chExt cx="10241549" cy="6843894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1150351" y="-223517"/>
                <a:ext cx="10241549" cy="6456908"/>
                <a:chOff x="502651" y="-33017"/>
                <a:chExt cx="10241549" cy="6456908"/>
              </a:xfrm>
            </p:grpSpPr>
            <p:sp>
              <p:nvSpPr>
                <p:cNvPr id="26" name="정육면체 25"/>
                <p:cNvSpPr/>
                <p:nvPr/>
              </p:nvSpPr>
              <p:spPr>
                <a:xfrm>
                  <a:off x="1918478" y="4357070"/>
                  <a:ext cx="8825722" cy="1257233"/>
                </a:xfrm>
                <a:prstGeom prst="cube">
                  <a:avLst>
                    <a:gd name="adj" fmla="val 78975"/>
                  </a:avLst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정육면체 26"/>
                <p:cNvSpPr/>
                <p:nvPr/>
              </p:nvSpPr>
              <p:spPr>
                <a:xfrm>
                  <a:off x="10426811" y="2439474"/>
                  <a:ext cx="312186" cy="1955957"/>
                </a:xfrm>
                <a:prstGeom prst="cube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8" name="평행 사변형 27"/>
                <p:cNvSpPr/>
                <p:nvPr/>
              </p:nvSpPr>
              <p:spPr>
                <a:xfrm>
                  <a:off x="2641599" y="4691733"/>
                  <a:ext cx="6632941" cy="196142"/>
                </a:xfrm>
                <a:prstGeom prst="parallelogram">
                  <a:avLst>
                    <a:gd name="adj" fmla="val 97339"/>
                  </a:avLst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정육면체 28"/>
                <p:cNvSpPr/>
                <p:nvPr/>
              </p:nvSpPr>
              <p:spPr>
                <a:xfrm>
                  <a:off x="1918477" y="3403600"/>
                  <a:ext cx="312185" cy="1955957"/>
                </a:xfrm>
                <a:prstGeom prst="cube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0" name="그룹 29"/>
                <p:cNvGrpSpPr/>
                <p:nvPr/>
              </p:nvGrpSpPr>
              <p:grpSpPr>
                <a:xfrm>
                  <a:off x="3172148" y="4233367"/>
                  <a:ext cx="1965823" cy="1049801"/>
                  <a:chOff x="2897919" y="4486558"/>
                  <a:chExt cx="1965823" cy="1049801"/>
                </a:xfrm>
              </p:grpSpPr>
              <p:sp>
                <p:nvSpPr>
                  <p:cNvPr id="45" name="직각 삼각형 44"/>
                  <p:cNvSpPr/>
                  <p:nvPr/>
                </p:nvSpPr>
                <p:spPr>
                  <a:xfrm>
                    <a:off x="2897919" y="5028359"/>
                    <a:ext cx="508001" cy="508000"/>
                  </a:xfrm>
                  <a:prstGeom prst="rtTriangl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6" name="직사각형 45"/>
                  <p:cNvSpPr/>
                  <p:nvPr/>
                </p:nvSpPr>
                <p:spPr>
                  <a:xfrm rot="19326769">
                    <a:off x="2954058" y="4486558"/>
                    <a:ext cx="1909684" cy="70037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11</a:t>
                    </a:r>
                    <a:endParaRPr lang="ko-KR" altLang="en-US" dirty="0"/>
                  </a:p>
                </p:txBody>
              </p:sp>
            </p:grpSp>
            <p:sp>
              <p:nvSpPr>
                <p:cNvPr id="31" name="정육면체 30"/>
                <p:cNvSpPr/>
                <p:nvPr/>
              </p:nvSpPr>
              <p:spPr>
                <a:xfrm>
                  <a:off x="3139867" y="2269749"/>
                  <a:ext cx="271274" cy="2160925"/>
                </a:xfrm>
                <a:prstGeom prst="cube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정육면체 31"/>
                <p:cNvSpPr/>
                <p:nvPr/>
              </p:nvSpPr>
              <p:spPr>
                <a:xfrm>
                  <a:off x="1923317" y="2263571"/>
                  <a:ext cx="8820883" cy="1244600"/>
                </a:xfrm>
                <a:prstGeom prst="cube">
                  <a:avLst>
                    <a:gd name="adj" fmla="val 80000"/>
                  </a:avLst>
                </a:prstGeom>
                <a:solidFill>
                  <a:schemeClr val="bg1">
                    <a:lumMod val="95000"/>
                    <a:alpha val="63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오른쪽 화살표 32"/>
                <p:cNvSpPr/>
                <p:nvPr/>
              </p:nvSpPr>
              <p:spPr>
                <a:xfrm rot="16200000">
                  <a:off x="3877937" y="3732726"/>
                  <a:ext cx="1159006" cy="279921"/>
                </a:xfrm>
                <a:prstGeom prst="rightArrow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순서도: 자기 디스크 33"/>
                <p:cNvSpPr/>
                <p:nvPr/>
              </p:nvSpPr>
              <p:spPr>
                <a:xfrm>
                  <a:off x="9463230" y="4377435"/>
                  <a:ext cx="831808" cy="599339"/>
                </a:xfrm>
                <a:prstGeom prst="flowChartMagneticDisk">
                  <a:avLst/>
                </a:prstGeom>
                <a:solidFill>
                  <a:schemeClr val="tx1"/>
                </a:solidFill>
                <a:ln>
                  <a:solidFill>
                    <a:schemeClr val="tx2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오른쪽 화살표 34"/>
                <p:cNvSpPr/>
                <p:nvPr/>
              </p:nvSpPr>
              <p:spPr>
                <a:xfrm>
                  <a:off x="4127500" y="4900573"/>
                  <a:ext cx="5058141" cy="244371"/>
                </a:xfrm>
                <a:prstGeom prst="rightArrow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오른쪽 화살표 35"/>
                <p:cNvSpPr/>
                <p:nvPr/>
              </p:nvSpPr>
              <p:spPr>
                <a:xfrm rot="10800000">
                  <a:off x="4597400" y="4430674"/>
                  <a:ext cx="4778741" cy="230226"/>
                </a:xfrm>
                <a:prstGeom prst="rightArrow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오른쪽 화살표 36"/>
                <p:cNvSpPr/>
                <p:nvPr/>
              </p:nvSpPr>
              <p:spPr>
                <a:xfrm rot="5400000">
                  <a:off x="3432875" y="4040373"/>
                  <a:ext cx="1159006" cy="279921"/>
                </a:xfrm>
                <a:prstGeom prst="rightArrow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8" name="그룹 37"/>
                <p:cNvGrpSpPr/>
                <p:nvPr/>
              </p:nvGrpSpPr>
              <p:grpSpPr>
                <a:xfrm>
                  <a:off x="3553149" y="-33017"/>
                  <a:ext cx="5373427" cy="3231649"/>
                  <a:chOff x="3553149" y="-33017"/>
                  <a:chExt cx="5373427" cy="3231649"/>
                </a:xfrm>
              </p:grpSpPr>
              <p:pic>
                <p:nvPicPr>
                  <p:cNvPr id="43" name="그림 42"/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" r="-1595" b="22775"/>
                  <a:stretch/>
                </p:blipFill>
                <p:spPr>
                  <a:xfrm>
                    <a:off x="3553149" y="-33017"/>
                    <a:ext cx="5373427" cy="3231649"/>
                  </a:xfrm>
                  <a:prstGeom prst="rect">
                    <a:avLst/>
                  </a:prstGeom>
                </p:spPr>
              </p:pic>
              <p:cxnSp>
                <p:nvCxnSpPr>
                  <p:cNvPr id="44" name="직선 연결선 43"/>
                  <p:cNvCxnSpPr/>
                  <p:nvPr/>
                </p:nvCxnSpPr>
                <p:spPr>
                  <a:xfrm>
                    <a:off x="4737100" y="2263571"/>
                    <a:ext cx="2133600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9" name="꺾인 연결선 38"/>
                <p:cNvCxnSpPr/>
                <p:nvPr/>
              </p:nvCxnSpPr>
              <p:spPr>
                <a:xfrm rot="10800000" flipV="1">
                  <a:off x="7835316" y="4773167"/>
                  <a:ext cx="2051676" cy="1397188"/>
                </a:xfrm>
                <a:prstGeom prst="bentConnector3">
                  <a:avLst>
                    <a:gd name="adj1" fmla="val 480"/>
                  </a:avLst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/>
                <p:cNvSpPr txBox="1"/>
                <p:nvPr/>
              </p:nvSpPr>
              <p:spPr>
                <a:xfrm>
                  <a:off x="6164363" y="5984591"/>
                  <a:ext cx="1833276" cy="4393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RPLIDAR</a:t>
                  </a:r>
                  <a:endParaRPr lang="ko-KR" altLang="en-US" dirty="0"/>
                </a:p>
              </p:txBody>
            </p:sp>
            <p:cxnSp>
              <p:nvCxnSpPr>
                <p:cNvPr id="41" name="꺾인 연결선 40"/>
                <p:cNvCxnSpPr/>
                <p:nvPr/>
              </p:nvCxnSpPr>
              <p:spPr>
                <a:xfrm rot="16200000" flipV="1">
                  <a:off x="145643" y="1985109"/>
                  <a:ext cx="3736074" cy="1865444"/>
                </a:xfrm>
                <a:prstGeom prst="bentConnector3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/>
                <p:cNvSpPr txBox="1"/>
                <p:nvPr/>
              </p:nvSpPr>
              <p:spPr>
                <a:xfrm>
                  <a:off x="502651" y="172949"/>
                  <a:ext cx="211847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000" dirty="0"/>
                    <a:t>Linear stage</a:t>
                  </a:r>
                  <a:endParaRPr lang="ko-KR" altLang="en-US" sz="2000" dirty="0"/>
                </a:p>
              </p:txBody>
            </p:sp>
          </p:grpSp>
          <p:sp>
            <p:nvSpPr>
              <p:cNvPr id="23" name="정육면체 22"/>
              <p:cNvSpPr/>
              <p:nvPr/>
            </p:nvSpPr>
            <p:spPr>
              <a:xfrm>
                <a:off x="2857013" y="5141505"/>
                <a:ext cx="1203633" cy="317835"/>
              </a:xfrm>
              <a:prstGeom prst="cub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4" name="꺾인 연결선 23"/>
              <p:cNvCxnSpPr>
                <a:endCxn id="25" idx="1"/>
              </p:cNvCxnSpPr>
              <p:nvPr/>
            </p:nvCxnSpPr>
            <p:spPr>
              <a:xfrm>
                <a:off x="3268830" y="5332102"/>
                <a:ext cx="1726339" cy="903888"/>
              </a:xfrm>
              <a:prstGeom prst="bentConnector3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4995169" y="5851601"/>
                <a:ext cx="1793272" cy="768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Motor  controller</a:t>
                </a:r>
                <a:endParaRPr lang="ko-KR" altLang="en-US" dirty="0"/>
              </a:p>
            </p:txBody>
          </p:sp>
        </p:grpSp>
        <p:sp>
          <p:nvSpPr>
            <p:cNvPr id="16" name="정육면체 15"/>
            <p:cNvSpPr/>
            <p:nvPr/>
          </p:nvSpPr>
          <p:spPr>
            <a:xfrm>
              <a:off x="454331" y="4572981"/>
              <a:ext cx="1838906" cy="1836078"/>
            </a:xfrm>
            <a:prstGeom prst="cub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꺾인 연결선 16"/>
            <p:cNvCxnSpPr/>
            <p:nvPr/>
          </p:nvCxnSpPr>
          <p:spPr>
            <a:xfrm rot="5400000" flipH="1" flipV="1">
              <a:off x="-99867" y="4584055"/>
              <a:ext cx="2533930" cy="1165"/>
            </a:xfrm>
            <a:prstGeom prst="bent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71494" y="2220375"/>
              <a:ext cx="163324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Main Control</a:t>
              </a:r>
            </a:p>
            <a:p>
              <a:pPr algn="ctr"/>
              <a:r>
                <a:rPr lang="en-US" altLang="ko-KR" dirty="0"/>
                <a:t>Unit</a:t>
              </a:r>
              <a:endParaRPr lang="ko-KR" altLang="en-US" dirty="0"/>
            </a:p>
          </p:txBody>
        </p:sp>
        <p:cxnSp>
          <p:nvCxnSpPr>
            <p:cNvPr id="19" name="꺾인 연결선 18"/>
            <p:cNvCxnSpPr/>
            <p:nvPr/>
          </p:nvCxnSpPr>
          <p:spPr>
            <a:xfrm flipV="1">
              <a:off x="4891550" y="3594209"/>
              <a:ext cx="2287804" cy="517231"/>
            </a:xfrm>
            <a:prstGeom prst="bent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903117" y="3380291"/>
              <a:ext cx="1633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Mirror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11439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3708400" y="999069"/>
            <a:ext cx="0" cy="46397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6367" y="1219470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Design &amp; Layout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6" y="1219470"/>
            <a:ext cx="427442" cy="42744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62D4F76-6B72-4EFC-A95B-28CBD4096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441" y="999069"/>
            <a:ext cx="7715250" cy="471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34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66047" y="901700"/>
            <a:ext cx="1059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INDEX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96000" y="2062440"/>
            <a:ext cx="12700" cy="3296960"/>
          </a:xfrm>
          <a:prstGeom prst="line">
            <a:avLst/>
          </a:prstGeom>
          <a:ln w="28575">
            <a:solidFill>
              <a:srgbClr val="2E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66047" y="1912560"/>
            <a:ext cx="31495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01     TOPIC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02     PROGRESS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03     PLAN</a:t>
            </a:r>
          </a:p>
          <a:p>
            <a:pPr>
              <a:lnSpc>
                <a:spcPct val="300000"/>
              </a:lnSpc>
            </a:pPr>
            <a:r>
              <a:rPr lang="en-US" altLang="ko-KR" dirty="0">
                <a:solidFill>
                  <a:srgbClr val="2E75B6">
                    <a:alpha val="30000"/>
                  </a:srgbClr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04     Q&amp;A</a:t>
            </a:r>
            <a:endParaRPr lang="ko-KR" altLang="en-US" dirty="0">
              <a:solidFill>
                <a:srgbClr val="2E75B6">
                  <a:alpha val="30000"/>
                </a:srgbClr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8E84CC-CAF9-4558-A6F1-2C7564510127}"/>
              </a:ext>
            </a:extLst>
          </p:cNvPr>
          <p:cNvSpPr/>
          <p:nvPr/>
        </p:nvSpPr>
        <p:spPr>
          <a:xfrm>
            <a:off x="4390768" y="1595233"/>
            <a:ext cx="3624647" cy="314980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Flat-Plate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3D Scanning</a:t>
            </a:r>
            <a:r>
              <a:rPr lang="ko-KR" altLang="en-US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a조합고딕L" panose="02020600000000000000" pitchFamily="18" charset="-127"/>
                <a:ea typeface="a조합고딕L" panose="02020600000000000000" pitchFamily="18" charset="-127"/>
              </a:rPr>
              <a:t>Machine</a:t>
            </a:r>
            <a:endParaRPr lang="ko-KR" altLang="en-US" dirty="0">
              <a:solidFill>
                <a:schemeClr val="bg1"/>
              </a:solidFill>
              <a:latin typeface="a조합고딕L" panose="02020600000000000000" pitchFamily="18" charset="-127"/>
              <a:ea typeface="a조합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7999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667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426200"/>
            <a:ext cx="12192000" cy="139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3708400" y="999069"/>
            <a:ext cx="0" cy="46397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56367" y="1219470"/>
            <a:ext cx="1479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명조 Std M" panose="02020600000000000000" pitchFamily="18" charset="-127"/>
                <a:ea typeface="Adobe 명조 Std M" panose="02020600000000000000" pitchFamily="18" charset="-127"/>
              </a:rPr>
              <a:t>Our Plan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dobe 명조 Std M" panose="02020600000000000000" pitchFamily="18" charset="-127"/>
              <a:ea typeface="Adobe 명조 Std M" panose="02020600000000000000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6" y="1219470"/>
            <a:ext cx="427442" cy="427442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881242"/>
              </p:ext>
            </p:extLst>
          </p:nvPr>
        </p:nvGraphicFramePr>
        <p:xfrm>
          <a:off x="3991583" y="536203"/>
          <a:ext cx="7884000" cy="5782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16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523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Objective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Sep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mpd="sng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Oct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38100" cmpd="sng">
                      <a:noFill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Nov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mpd="sng">
                      <a:noFill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23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5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Team making &amp; Topic selection</a:t>
                      </a:r>
                    </a:p>
                  </a:txBody>
                  <a:tcPr marL="64770" marR="64770" marT="17907" marB="17907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Meeting with professor &amp; collecting information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Essay draft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Gathering material &amp; estimating budget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Arrangement &amp; production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Linking controls of Linear Stage and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RPLidar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Algorithm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Writing essay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Examining 3D model results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Developing user interface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Testing and completion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0048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Final presentation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84" name="TextBox 83"/>
          <p:cNvSpPr txBox="1"/>
          <p:nvPr/>
        </p:nvSpPr>
        <p:spPr>
          <a:xfrm>
            <a:off x="11396282" y="543878"/>
            <a:ext cx="5437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Dec</a:t>
            </a:r>
            <a:endParaRPr lang="ko-KR" altLang="en-US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134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489</Words>
  <Application>Microsoft Office PowerPoint</Application>
  <PresentationFormat>와이드스크린</PresentationFormat>
  <Paragraphs>122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Adobe 명조 Std M</vt:lpstr>
      <vt:lpstr>a옛날목욕탕B</vt:lpstr>
      <vt:lpstr>a조합고딕L</vt:lpstr>
      <vt:lpstr>맑은 고딕</vt:lpstr>
      <vt:lpstr>양재깨비체B</vt:lpstr>
      <vt:lpstr>Arial</vt:lpstr>
      <vt:lpstr>Bernard MT Condensed</vt:lpstr>
      <vt:lpstr>Impact</vt:lpstr>
      <vt:lpstr>Segoe UI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징징이</dc:creator>
  <cp:lastModifiedBy>Dong Jin Park</cp:lastModifiedBy>
  <cp:revision>46</cp:revision>
  <dcterms:created xsi:type="dcterms:W3CDTF">2016-10-11T13:00:39Z</dcterms:created>
  <dcterms:modified xsi:type="dcterms:W3CDTF">2017-09-07T07:13:20Z</dcterms:modified>
</cp:coreProperties>
</file>

<file path=docProps/thumbnail.jpeg>
</file>